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
  </p:notesMasterIdLst>
  <p:sldIdLst>
    <p:sldId id="256" r:id="rId2"/>
    <p:sldId id="259" r:id="rId3"/>
    <p:sldId id="261" r:id="rId4"/>
    <p:sldId id="257" r:id="rId5"/>
    <p:sldId id="262" r:id="rId6"/>
    <p:sldId id="258" r:id="rId7"/>
    <p:sldId id="260" r:id="rId8"/>
    <p:sldId id="263" r:id="rId9"/>
    <p:sldId id="264"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166"/>
    <p:restoredTop sz="94517"/>
  </p:normalViewPr>
  <p:slideViewPr>
    <p:cSldViewPr snapToGrid="0">
      <p:cViewPr varScale="1">
        <p:scale>
          <a:sx n="125" d="100"/>
          <a:sy n="125" d="100"/>
        </p:scale>
        <p:origin x="1632" y="4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3BDE18A-D3F3-124F-8E55-21A19617D996}" type="datetimeFigureOut">
              <a:rPr lang="en-US" smtClean="0"/>
              <a:t>4/28/25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1A5ED5-AEC4-9F43-B4BE-352BD5058994}" type="slidenum">
              <a:rPr lang="en-US" smtClean="0"/>
              <a:t>‹#›</a:t>
            </a:fld>
            <a:endParaRPr lang="en-US"/>
          </a:p>
        </p:txBody>
      </p:sp>
    </p:spTree>
    <p:extLst>
      <p:ext uri="{BB962C8B-B14F-4D97-AF65-F5344CB8AC3E}">
        <p14:creationId xmlns:p14="http://schemas.microsoft.com/office/powerpoint/2010/main" val="10367005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Customer must be home</a:t>
            </a:r>
          </a:p>
          <a:p>
            <a:endParaRPr lang="en-US" dirty="0"/>
          </a:p>
          <a:p>
            <a:r>
              <a:rPr lang="en-US" dirty="0"/>
              <a:t>Ensure notes are filled in as they are all a client sees</a:t>
            </a:r>
          </a:p>
        </p:txBody>
      </p:sp>
      <p:sp>
        <p:nvSpPr>
          <p:cNvPr id="4" name="Slide Number Placeholder 3"/>
          <p:cNvSpPr>
            <a:spLocks noGrp="1"/>
          </p:cNvSpPr>
          <p:nvPr>
            <p:ph type="sldNum" sz="quarter" idx="5"/>
          </p:nvPr>
        </p:nvSpPr>
        <p:spPr/>
        <p:txBody>
          <a:bodyPr/>
          <a:lstStyle/>
          <a:p>
            <a:fld id="{1C1A5ED5-AEC4-9F43-B4BE-352BD5058994}" type="slidenum">
              <a:rPr lang="en-US" smtClean="0"/>
              <a:t>1</a:t>
            </a:fld>
            <a:endParaRPr lang="en-US"/>
          </a:p>
        </p:txBody>
      </p:sp>
    </p:spTree>
    <p:extLst>
      <p:ext uri="{BB962C8B-B14F-4D97-AF65-F5344CB8AC3E}">
        <p14:creationId xmlns:p14="http://schemas.microsoft.com/office/powerpoint/2010/main" val="19464769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8E6E36-0868-F268-AC09-5D552BBC7D96}"/>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D7444D60-2F18-7A7E-3F09-8DF8750B618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F04E9468-F7BF-9427-B318-7DEFE59DBE4A}"/>
              </a:ext>
            </a:extLst>
          </p:cNvPr>
          <p:cNvSpPr>
            <a:spLocks noGrp="1"/>
          </p:cNvSpPr>
          <p:nvPr>
            <p:ph type="dt" sz="half" idx="10"/>
          </p:nvPr>
        </p:nvSpPr>
        <p:spPr/>
        <p:txBody>
          <a:bodyPr/>
          <a:lstStyle/>
          <a:p>
            <a:fld id="{29121426-D05E-4644-A9BF-612938112484}" type="datetimeFigureOut">
              <a:rPr lang="en-US" smtClean="0"/>
              <a:t>4/28/25</a:t>
            </a:fld>
            <a:endParaRPr lang="en-US"/>
          </a:p>
        </p:txBody>
      </p:sp>
      <p:sp>
        <p:nvSpPr>
          <p:cNvPr id="5" name="Footer Placeholder 4">
            <a:extLst>
              <a:ext uri="{FF2B5EF4-FFF2-40B4-BE49-F238E27FC236}">
                <a16:creationId xmlns:a16="http://schemas.microsoft.com/office/drawing/2014/main" id="{A3610C94-EF2E-7D62-2413-092105E5C9C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1FC60F9-941C-22BF-CF5E-2CF918CF83CA}"/>
              </a:ext>
            </a:extLst>
          </p:cNvPr>
          <p:cNvSpPr>
            <a:spLocks noGrp="1"/>
          </p:cNvSpPr>
          <p:nvPr>
            <p:ph type="sldNum" sz="quarter" idx="12"/>
          </p:nvPr>
        </p:nvSpPr>
        <p:spPr/>
        <p:txBody>
          <a:bodyPr/>
          <a:lstStyle/>
          <a:p>
            <a:fld id="{A58BB71F-FA41-0346-9680-036BD73C52DE}" type="slidenum">
              <a:rPr lang="en-US" smtClean="0"/>
              <a:t>‹#›</a:t>
            </a:fld>
            <a:endParaRPr lang="en-US"/>
          </a:p>
        </p:txBody>
      </p:sp>
    </p:spTree>
    <p:extLst>
      <p:ext uri="{BB962C8B-B14F-4D97-AF65-F5344CB8AC3E}">
        <p14:creationId xmlns:p14="http://schemas.microsoft.com/office/powerpoint/2010/main" val="344790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194067-8E55-E1F0-3A46-C0DFD2E586A5}"/>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410BE997-6CFE-8516-2AAF-EF3A7F472D44}"/>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9557AFBC-52D3-4E3C-B669-6E88716849AC}"/>
              </a:ext>
            </a:extLst>
          </p:cNvPr>
          <p:cNvSpPr>
            <a:spLocks noGrp="1"/>
          </p:cNvSpPr>
          <p:nvPr>
            <p:ph type="dt" sz="half" idx="10"/>
          </p:nvPr>
        </p:nvSpPr>
        <p:spPr/>
        <p:txBody>
          <a:bodyPr/>
          <a:lstStyle/>
          <a:p>
            <a:fld id="{29121426-D05E-4644-A9BF-612938112484}" type="datetimeFigureOut">
              <a:rPr lang="en-US" smtClean="0"/>
              <a:t>4/28/25</a:t>
            </a:fld>
            <a:endParaRPr lang="en-US"/>
          </a:p>
        </p:txBody>
      </p:sp>
      <p:sp>
        <p:nvSpPr>
          <p:cNvPr id="5" name="Footer Placeholder 4">
            <a:extLst>
              <a:ext uri="{FF2B5EF4-FFF2-40B4-BE49-F238E27FC236}">
                <a16:creationId xmlns:a16="http://schemas.microsoft.com/office/drawing/2014/main" id="{CF8837CB-E70C-A41E-2A0D-DBD87245742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FC6249C-0C2D-04F4-C3F1-8D48DB5CE537}"/>
              </a:ext>
            </a:extLst>
          </p:cNvPr>
          <p:cNvSpPr>
            <a:spLocks noGrp="1"/>
          </p:cNvSpPr>
          <p:nvPr>
            <p:ph type="sldNum" sz="quarter" idx="12"/>
          </p:nvPr>
        </p:nvSpPr>
        <p:spPr/>
        <p:txBody>
          <a:bodyPr/>
          <a:lstStyle/>
          <a:p>
            <a:fld id="{A58BB71F-FA41-0346-9680-036BD73C52DE}" type="slidenum">
              <a:rPr lang="en-US" smtClean="0"/>
              <a:t>‹#›</a:t>
            </a:fld>
            <a:endParaRPr lang="en-US"/>
          </a:p>
        </p:txBody>
      </p:sp>
    </p:spTree>
    <p:extLst>
      <p:ext uri="{BB962C8B-B14F-4D97-AF65-F5344CB8AC3E}">
        <p14:creationId xmlns:p14="http://schemas.microsoft.com/office/powerpoint/2010/main" val="32107273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F0511D2-888B-406F-0929-EAB25BE7C1E0}"/>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96E1F4EE-FD25-4F5C-E117-FC27AD80C6D3}"/>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06A75612-9587-8235-3B8F-4A3C261E391E}"/>
              </a:ext>
            </a:extLst>
          </p:cNvPr>
          <p:cNvSpPr>
            <a:spLocks noGrp="1"/>
          </p:cNvSpPr>
          <p:nvPr>
            <p:ph type="dt" sz="half" idx="10"/>
          </p:nvPr>
        </p:nvSpPr>
        <p:spPr/>
        <p:txBody>
          <a:bodyPr/>
          <a:lstStyle/>
          <a:p>
            <a:fld id="{29121426-D05E-4644-A9BF-612938112484}" type="datetimeFigureOut">
              <a:rPr lang="en-US" smtClean="0"/>
              <a:t>4/28/25</a:t>
            </a:fld>
            <a:endParaRPr lang="en-US"/>
          </a:p>
        </p:txBody>
      </p:sp>
      <p:sp>
        <p:nvSpPr>
          <p:cNvPr id="5" name="Footer Placeholder 4">
            <a:extLst>
              <a:ext uri="{FF2B5EF4-FFF2-40B4-BE49-F238E27FC236}">
                <a16:creationId xmlns:a16="http://schemas.microsoft.com/office/drawing/2014/main" id="{7AC66959-1D62-7AEF-AA79-26D00174627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1A71B3-9ECC-96A2-8D2C-B8B05497A541}"/>
              </a:ext>
            </a:extLst>
          </p:cNvPr>
          <p:cNvSpPr>
            <a:spLocks noGrp="1"/>
          </p:cNvSpPr>
          <p:nvPr>
            <p:ph type="sldNum" sz="quarter" idx="12"/>
          </p:nvPr>
        </p:nvSpPr>
        <p:spPr/>
        <p:txBody>
          <a:bodyPr/>
          <a:lstStyle/>
          <a:p>
            <a:fld id="{A58BB71F-FA41-0346-9680-036BD73C52DE}" type="slidenum">
              <a:rPr lang="en-US" smtClean="0"/>
              <a:t>‹#›</a:t>
            </a:fld>
            <a:endParaRPr lang="en-US"/>
          </a:p>
        </p:txBody>
      </p:sp>
    </p:spTree>
    <p:extLst>
      <p:ext uri="{BB962C8B-B14F-4D97-AF65-F5344CB8AC3E}">
        <p14:creationId xmlns:p14="http://schemas.microsoft.com/office/powerpoint/2010/main" val="33339520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5EB078-A663-A528-4D0C-5E9A56752698}"/>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799C84C6-C840-90C7-B286-4C43146667EE}"/>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F6ACD6C6-7695-0871-556A-DC1A787C2CDC}"/>
              </a:ext>
            </a:extLst>
          </p:cNvPr>
          <p:cNvSpPr>
            <a:spLocks noGrp="1"/>
          </p:cNvSpPr>
          <p:nvPr>
            <p:ph type="dt" sz="half" idx="10"/>
          </p:nvPr>
        </p:nvSpPr>
        <p:spPr/>
        <p:txBody>
          <a:bodyPr/>
          <a:lstStyle/>
          <a:p>
            <a:fld id="{29121426-D05E-4644-A9BF-612938112484}" type="datetimeFigureOut">
              <a:rPr lang="en-US" smtClean="0"/>
              <a:t>4/28/25</a:t>
            </a:fld>
            <a:endParaRPr lang="en-US"/>
          </a:p>
        </p:txBody>
      </p:sp>
      <p:sp>
        <p:nvSpPr>
          <p:cNvPr id="5" name="Footer Placeholder 4">
            <a:extLst>
              <a:ext uri="{FF2B5EF4-FFF2-40B4-BE49-F238E27FC236}">
                <a16:creationId xmlns:a16="http://schemas.microsoft.com/office/drawing/2014/main" id="{A9B78233-2B72-29E0-999B-C683160F0D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DCCCFA7-6FB2-7B04-CA30-971C3C686206}"/>
              </a:ext>
            </a:extLst>
          </p:cNvPr>
          <p:cNvSpPr>
            <a:spLocks noGrp="1"/>
          </p:cNvSpPr>
          <p:nvPr>
            <p:ph type="sldNum" sz="quarter" idx="12"/>
          </p:nvPr>
        </p:nvSpPr>
        <p:spPr/>
        <p:txBody>
          <a:bodyPr/>
          <a:lstStyle/>
          <a:p>
            <a:fld id="{A58BB71F-FA41-0346-9680-036BD73C52DE}" type="slidenum">
              <a:rPr lang="en-US" smtClean="0"/>
              <a:t>‹#›</a:t>
            </a:fld>
            <a:endParaRPr lang="en-US"/>
          </a:p>
        </p:txBody>
      </p:sp>
    </p:spTree>
    <p:extLst>
      <p:ext uri="{BB962C8B-B14F-4D97-AF65-F5344CB8AC3E}">
        <p14:creationId xmlns:p14="http://schemas.microsoft.com/office/powerpoint/2010/main" val="38889194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8EC8DE-1EDB-D1B9-5AF8-AF0B5872B0C5}"/>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A483C0A0-284A-FC85-9DA6-C935C6B321E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B051028C-BF36-0050-6F76-B4EC57A97C69}"/>
              </a:ext>
            </a:extLst>
          </p:cNvPr>
          <p:cNvSpPr>
            <a:spLocks noGrp="1"/>
          </p:cNvSpPr>
          <p:nvPr>
            <p:ph type="dt" sz="half" idx="10"/>
          </p:nvPr>
        </p:nvSpPr>
        <p:spPr/>
        <p:txBody>
          <a:bodyPr/>
          <a:lstStyle/>
          <a:p>
            <a:fld id="{29121426-D05E-4644-A9BF-612938112484}" type="datetimeFigureOut">
              <a:rPr lang="en-US" smtClean="0"/>
              <a:t>4/28/25</a:t>
            </a:fld>
            <a:endParaRPr lang="en-US"/>
          </a:p>
        </p:txBody>
      </p:sp>
      <p:sp>
        <p:nvSpPr>
          <p:cNvPr id="5" name="Footer Placeholder 4">
            <a:extLst>
              <a:ext uri="{FF2B5EF4-FFF2-40B4-BE49-F238E27FC236}">
                <a16:creationId xmlns:a16="http://schemas.microsoft.com/office/drawing/2014/main" id="{C63279D5-A9C7-6824-B794-0ECFD88DF89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0C65E94-B960-7731-3FD4-CAB342A38B73}"/>
              </a:ext>
            </a:extLst>
          </p:cNvPr>
          <p:cNvSpPr>
            <a:spLocks noGrp="1"/>
          </p:cNvSpPr>
          <p:nvPr>
            <p:ph type="sldNum" sz="quarter" idx="12"/>
          </p:nvPr>
        </p:nvSpPr>
        <p:spPr/>
        <p:txBody>
          <a:bodyPr/>
          <a:lstStyle/>
          <a:p>
            <a:fld id="{A58BB71F-FA41-0346-9680-036BD73C52DE}" type="slidenum">
              <a:rPr lang="en-US" smtClean="0"/>
              <a:t>‹#›</a:t>
            </a:fld>
            <a:endParaRPr lang="en-US"/>
          </a:p>
        </p:txBody>
      </p:sp>
    </p:spTree>
    <p:extLst>
      <p:ext uri="{BB962C8B-B14F-4D97-AF65-F5344CB8AC3E}">
        <p14:creationId xmlns:p14="http://schemas.microsoft.com/office/powerpoint/2010/main" val="17641226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450748-70AD-CBFF-91E1-9DE8EDA8D086}"/>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5A1EEFD6-746C-84B2-C0BE-D1FB1F2AFB35}"/>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65A1977D-A802-A985-3784-F2A702491169}"/>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11991FD0-F103-C438-B0E5-BBA18147C3E7}"/>
              </a:ext>
            </a:extLst>
          </p:cNvPr>
          <p:cNvSpPr>
            <a:spLocks noGrp="1"/>
          </p:cNvSpPr>
          <p:nvPr>
            <p:ph type="dt" sz="half" idx="10"/>
          </p:nvPr>
        </p:nvSpPr>
        <p:spPr/>
        <p:txBody>
          <a:bodyPr/>
          <a:lstStyle/>
          <a:p>
            <a:fld id="{29121426-D05E-4644-A9BF-612938112484}" type="datetimeFigureOut">
              <a:rPr lang="en-US" smtClean="0"/>
              <a:t>4/28/25</a:t>
            </a:fld>
            <a:endParaRPr lang="en-US"/>
          </a:p>
        </p:txBody>
      </p:sp>
      <p:sp>
        <p:nvSpPr>
          <p:cNvPr id="6" name="Footer Placeholder 5">
            <a:extLst>
              <a:ext uri="{FF2B5EF4-FFF2-40B4-BE49-F238E27FC236}">
                <a16:creationId xmlns:a16="http://schemas.microsoft.com/office/drawing/2014/main" id="{180B3FA5-F8C4-E733-CDFE-36046B1F7E8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22AAA13-C78A-1BD9-1AF2-73591DAAE2AF}"/>
              </a:ext>
            </a:extLst>
          </p:cNvPr>
          <p:cNvSpPr>
            <a:spLocks noGrp="1"/>
          </p:cNvSpPr>
          <p:nvPr>
            <p:ph type="sldNum" sz="quarter" idx="12"/>
          </p:nvPr>
        </p:nvSpPr>
        <p:spPr/>
        <p:txBody>
          <a:bodyPr/>
          <a:lstStyle/>
          <a:p>
            <a:fld id="{A58BB71F-FA41-0346-9680-036BD73C52DE}" type="slidenum">
              <a:rPr lang="en-US" smtClean="0"/>
              <a:t>‹#›</a:t>
            </a:fld>
            <a:endParaRPr lang="en-US"/>
          </a:p>
        </p:txBody>
      </p:sp>
    </p:spTree>
    <p:extLst>
      <p:ext uri="{BB962C8B-B14F-4D97-AF65-F5344CB8AC3E}">
        <p14:creationId xmlns:p14="http://schemas.microsoft.com/office/powerpoint/2010/main" val="29670906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F8EDEF-9A9F-10E9-EA05-D8BCFD28BFF5}"/>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D1FA3378-3139-C55C-970B-D5BAD70CBEA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CBFFD4B7-375E-DFF2-64C3-F180558539D0}"/>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081E5BEA-7015-24F2-7EF4-139FEA1480B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D2F619D2-61A9-9B80-1100-79ED323ABD19}"/>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010EC235-CF98-7055-DCF2-63D63292D2DE}"/>
              </a:ext>
            </a:extLst>
          </p:cNvPr>
          <p:cNvSpPr>
            <a:spLocks noGrp="1"/>
          </p:cNvSpPr>
          <p:nvPr>
            <p:ph type="dt" sz="half" idx="10"/>
          </p:nvPr>
        </p:nvSpPr>
        <p:spPr/>
        <p:txBody>
          <a:bodyPr/>
          <a:lstStyle/>
          <a:p>
            <a:fld id="{29121426-D05E-4644-A9BF-612938112484}" type="datetimeFigureOut">
              <a:rPr lang="en-US" smtClean="0"/>
              <a:t>4/28/25</a:t>
            </a:fld>
            <a:endParaRPr lang="en-US"/>
          </a:p>
        </p:txBody>
      </p:sp>
      <p:sp>
        <p:nvSpPr>
          <p:cNvPr id="8" name="Footer Placeholder 7">
            <a:extLst>
              <a:ext uri="{FF2B5EF4-FFF2-40B4-BE49-F238E27FC236}">
                <a16:creationId xmlns:a16="http://schemas.microsoft.com/office/drawing/2014/main" id="{E520EA61-62B2-DD42-94D6-93AD05996A5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BCEEB1F-6574-EA8B-B956-D3D47047D3F5}"/>
              </a:ext>
            </a:extLst>
          </p:cNvPr>
          <p:cNvSpPr>
            <a:spLocks noGrp="1"/>
          </p:cNvSpPr>
          <p:nvPr>
            <p:ph type="sldNum" sz="quarter" idx="12"/>
          </p:nvPr>
        </p:nvSpPr>
        <p:spPr/>
        <p:txBody>
          <a:bodyPr/>
          <a:lstStyle/>
          <a:p>
            <a:fld id="{A58BB71F-FA41-0346-9680-036BD73C52DE}" type="slidenum">
              <a:rPr lang="en-US" smtClean="0"/>
              <a:t>‹#›</a:t>
            </a:fld>
            <a:endParaRPr lang="en-US"/>
          </a:p>
        </p:txBody>
      </p:sp>
    </p:spTree>
    <p:extLst>
      <p:ext uri="{BB962C8B-B14F-4D97-AF65-F5344CB8AC3E}">
        <p14:creationId xmlns:p14="http://schemas.microsoft.com/office/powerpoint/2010/main" val="16138112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41374C-CE64-00A7-DFC7-9D9C54EC06C4}"/>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6852F219-1A4E-F47E-AFE0-4B2ED1B60C28}"/>
              </a:ext>
            </a:extLst>
          </p:cNvPr>
          <p:cNvSpPr>
            <a:spLocks noGrp="1"/>
          </p:cNvSpPr>
          <p:nvPr>
            <p:ph type="dt" sz="half" idx="10"/>
          </p:nvPr>
        </p:nvSpPr>
        <p:spPr/>
        <p:txBody>
          <a:bodyPr/>
          <a:lstStyle/>
          <a:p>
            <a:fld id="{29121426-D05E-4644-A9BF-612938112484}" type="datetimeFigureOut">
              <a:rPr lang="en-US" smtClean="0"/>
              <a:t>4/28/25</a:t>
            </a:fld>
            <a:endParaRPr lang="en-US"/>
          </a:p>
        </p:txBody>
      </p:sp>
      <p:sp>
        <p:nvSpPr>
          <p:cNvPr id="4" name="Footer Placeholder 3">
            <a:extLst>
              <a:ext uri="{FF2B5EF4-FFF2-40B4-BE49-F238E27FC236}">
                <a16:creationId xmlns:a16="http://schemas.microsoft.com/office/drawing/2014/main" id="{45D5C240-03CA-E83B-4E1F-12FB088B1B6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A1F369E-4371-B0C4-964C-A1D809856CAE}"/>
              </a:ext>
            </a:extLst>
          </p:cNvPr>
          <p:cNvSpPr>
            <a:spLocks noGrp="1"/>
          </p:cNvSpPr>
          <p:nvPr>
            <p:ph type="sldNum" sz="quarter" idx="12"/>
          </p:nvPr>
        </p:nvSpPr>
        <p:spPr/>
        <p:txBody>
          <a:bodyPr/>
          <a:lstStyle/>
          <a:p>
            <a:fld id="{A58BB71F-FA41-0346-9680-036BD73C52DE}" type="slidenum">
              <a:rPr lang="en-US" smtClean="0"/>
              <a:t>‹#›</a:t>
            </a:fld>
            <a:endParaRPr lang="en-US"/>
          </a:p>
        </p:txBody>
      </p:sp>
    </p:spTree>
    <p:extLst>
      <p:ext uri="{BB962C8B-B14F-4D97-AF65-F5344CB8AC3E}">
        <p14:creationId xmlns:p14="http://schemas.microsoft.com/office/powerpoint/2010/main" val="36912134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FB7E930-73DD-12C1-A087-1962E7098936}"/>
              </a:ext>
            </a:extLst>
          </p:cNvPr>
          <p:cNvSpPr>
            <a:spLocks noGrp="1"/>
          </p:cNvSpPr>
          <p:nvPr>
            <p:ph type="dt" sz="half" idx="10"/>
          </p:nvPr>
        </p:nvSpPr>
        <p:spPr/>
        <p:txBody>
          <a:bodyPr/>
          <a:lstStyle/>
          <a:p>
            <a:fld id="{29121426-D05E-4644-A9BF-612938112484}" type="datetimeFigureOut">
              <a:rPr lang="en-US" smtClean="0"/>
              <a:t>4/28/25</a:t>
            </a:fld>
            <a:endParaRPr lang="en-US"/>
          </a:p>
        </p:txBody>
      </p:sp>
      <p:sp>
        <p:nvSpPr>
          <p:cNvPr id="3" name="Footer Placeholder 2">
            <a:extLst>
              <a:ext uri="{FF2B5EF4-FFF2-40B4-BE49-F238E27FC236}">
                <a16:creationId xmlns:a16="http://schemas.microsoft.com/office/drawing/2014/main" id="{B74EAB9A-A5AC-D368-FDBE-92CF7A3F2FD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A60B689-990E-4A73-0B91-9FAA91DAD146}"/>
              </a:ext>
            </a:extLst>
          </p:cNvPr>
          <p:cNvSpPr>
            <a:spLocks noGrp="1"/>
          </p:cNvSpPr>
          <p:nvPr>
            <p:ph type="sldNum" sz="quarter" idx="12"/>
          </p:nvPr>
        </p:nvSpPr>
        <p:spPr/>
        <p:txBody>
          <a:bodyPr/>
          <a:lstStyle/>
          <a:p>
            <a:fld id="{A58BB71F-FA41-0346-9680-036BD73C52DE}" type="slidenum">
              <a:rPr lang="en-US" smtClean="0"/>
              <a:t>‹#›</a:t>
            </a:fld>
            <a:endParaRPr lang="en-US"/>
          </a:p>
        </p:txBody>
      </p:sp>
    </p:spTree>
    <p:extLst>
      <p:ext uri="{BB962C8B-B14F-4D97-AF65-F5344CB8AC3E}">
        <p14:creationId xmlns:p14="http://schemas.microsoft.com/office/powerpoint/2010/main" val="20379360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E4622C-5899-06B8-4D65-9F3684975DA9}"/>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3CB65BC7-D566-9F1B-18DB-7E5F9AC11BE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B8DBE85F-1FC6-9AE5-3F8C-8D9428F2670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C608C776-DD30-256D-B4CD-06E94AD87C09}"/>
              </a:ext>
            </a:extLst>
          </p:cNvPr>
          <p:cNvSpPr>
            <a:spLocks noGrp="1"/>
          </p:cNvSpPr>
          <p:nvPr>
            <p:ph type="dt" sz="half" idx="10"/>
          </p:nvPr>
        </p:nvSpPr>
        <p:spPr/>
        <p:txBody>
          <a:bodyPr/>
          <a:lstStyle/>
          <a:p>
            <a:fld id="{29121426-D05E-4644-A9BF-612938112484}" type="datetimeFigureOut">
              <a:rPr lang="en-US" smtClean="0"/>
              <a:t>4/28/25</a:t>
            </a:fld>
            <a:endParaRPr lang="en-US"/>
          </a:p>
        </p:txBody>
      </p:sp>
      <p:sp>
        <p:nvSpPr>
          <p:cNvPr id="6" name="Footer Placeholder 5">
            <a:extLst>
              <a:ext uri="{FF2B5EF4-FFF2-40B4-BE49-F238E27FC236}">
                <a16:creationId xmlns:a16="http://schemas.microsoft.com/office/drawing/2014/main" id="{4B3BA51A-FC90-A318-9703-2354FEB40EB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D3EFB0A-CA83-AE4E-2C9B-79B8F24C6B71}"/>
              </a:ext>
            </a:extLst>
          </p:cNvPr>
          <p:cNvSpPr>
            <a:spLocks noGrp="1"/>
          </p:cNvSpPr>
          <p:nvPr>
            <p:ph type="sldNum" sz="quarter" idx="12"/>
          </p:nvPr>
        </p:nvSpPr>
        <p:spPr/>
        <p:txBody>
          <a:bodyPr/>
          <a:lstStyle/>
          <a:p>
            <a:fld id="{A58BB71F-FA41-0346-9680-036BD73C52DE}" type="slidenum">
              <a:rPr lang="en-US" smtClean="0"/>
              <a:t>‹#›</a:t>
            </a:fld>
            <a:endParaRPr lang="en-US"/>
          </a:p>
        </p:txBody>
      </p:sp>
    </p:spTree>
    <p:extLst>
      <p:ext uri="{BB962C8B-B14F-4D97-AF65-F5344CB8AC3E}">
        <p14:creationId xmlns:p14="http://schemas.microsoft.com/office/powerpoint/2010/main" val="25422095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425B07-A22A-56A0-D9E3-16BFF4AFEC0D}"/>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1AD55991-8CE3-196E-B44C-C4FB5DDD455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84C927F-77DF-F478-8A2B-E6789545DC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A25E711C-FA76-A678-0C59-8C693114079A}"/>
              </a:ext>
            </a:extLst>
          </p:cNvPr>
          <p:cNvSpPr>
            <a:spLocks noGrp="1"/>
          </p:cNvSpPr>
          <p:nvPr>
            <p:ph type="dt" sz="half" idx="10"/>
          </p:nvPr>
        </p:nvSpPr>
        <p:spPr/>
        <p:txBody>
          <a:bodyPr/>
          <a:lstStyle/>
          <a:p>
            <a:fld id="{29121426-D05E-4644-A9BF-612938112484}" type="datetimeFigureOut">
              <a:rPr lang="en-US" smtClean="0"/>
              <a:t>4/28/25</a:t>
            </a:fld>
            <a:endParaRPr lang="en-US"/>
          </a:p>
        </p:txBody>
      </p:sp>
      <p:sp>
        <p:nvSpPr>
          <p:cNvPr id="6" name="Footer Placeholder 5">
            <a:extLst>
              <a:ext uri="{FF2B5EF4-FFF2-40B4-BE49-F238E27FC236}">
                <a16:creationId xmlns:a16="http://schemas.microsoft.com/office/drawing/2014/main" id="{9FA987E9-1BD0-9677-14EE-D3C314C4B52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C91016C-905F-F784-F9DD-D2582862502C}"/>
              </a:ext>
            </a:extLst>
          </p:cNvPr>
          <p:cNvSpPr>
            <a:spLocks noGrp="1"/>
          </p:cNvSpPr>
          <p:nvPr>
            <p:ph type="sldNum" sz="quarter" idx="12"/>
          </p:nvPr>
        </p:nvSpPr>
        <p:spPr/>
        <p:txBody>
          <a:bodyPr/>
          <a:lstStyle/>
          <a:p>
            <a:fld id="{A58BB71F-FA41-0346-9680-036BD73C52DE}" type="slidenum">
              <a:rPr lang="en-US" smtClean="0"/>
              <a:t>‹#›</a:t>
            </a:fld>
            <a:endParaRPr lang="en-US"/>
          </a:p>
        </p:txBody>
      </p:sp>
    </p:spTree>
    <p:extLst>
      <p:ext uri="{BB962C8B-B14F-4D97-AF65-F5344CB8AC3E}">
        <p14:creationId xmlns:p14="http://schemas.microsoft.com/office/powerpoint/2010/main" val="15740531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64791F7-A376-9033-1B8A-FCE28EB9D0A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A13CDEB6-A4F8-5E08-A4F2-4EF76BCD23C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CBA37E7D-BC8F-9B39-A386-1B5C9285EBA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9121426-D05E-4644-A9BF-612938112484}" type="datetimeFigureOut">
              <a:rPr lang="en-US" smtClean="0"/>
              <a:t>4/28/25</a:t>
            </a:fld>
            <a:endParaRPr lang="en-US"/>
          </a:p>
        </p:txBody>
      </p:sp>
      <p:sp>
        <p:nvSpPr>
          <p:cNvPr id="5" name="Footer Placeholder 4">
            <a:extLst>
              <a:ext uri="{FF2B5EF4-FFF2-40B4-BE49-F238E27FC236}">
                <a16:creationId xmlns:a16="http://schemas.microsoft.com/office/drawing/2014/main" id="{1DC1704C-2433-3EF6-15E7-E1024E3728C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20CAE440-0944-6D5C-2A21-0CF91C43A1D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58BB71F-FA41-0346-9680-036BD73C52DE}" type="slidenum">
              <a:rPr lang="en-US" smtClean="0"/>
              <a:t>‹#›</a:t>
            </a:fld>
            <a:endParaRPr lang="en-US"/>
          </a:p>
        </p:txBody>
      </p:sp>
    </p:spTree>
    <p:extLst>
      <p:ext uri="{BB962C8B-B14F-4D97-AF65-F5344CB8AC3E}">
        <p14:creationId xmlns:p14="http://schemas.microsoft.com/office/powerpoint/2010/main" val="1315059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mailto:finance@rocketev.ca"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mailto:info@rocketev.ca"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B43E09-E991-4254-07B0-28829413A1AC}"/>
              </a:ext>
            </a:extLst>
          </p:cNvPr>
          <p:cNvSpPr>
            <a:spLocks noGrp="1"/>
          </p:cNvSpPr>
          <p:nvPr>
            <p:ph type="ctrTitle"/>
          </p:nvPr>
        </p:nvSpPr>
        <p:spPr>
          <a:xfrm>
            <a:off x="1524000" y="3429000"/>
            <a:ext cx="9144000" cy="1084263"/>
          </a:xfrm>
        </p:spPr>
        <p:txBody>
          <a:bodyPr/>
          <a:lstStyle/>
          <a:p>
            <a:r>
              <a:rPr lang="en-US" dirty="0"/>
              <a:t>Ford Administrative Training</a:t>
            </a:r>
          </a:p>
        </p:txBody>
      </p:sp>
      <p:sp>
        <p:nvSpPr>
          <p:cNvPr id="3" name="Subtitle 2">
            <a:extLst>
              <a:ext uri="{FF2B5EF4-FFF2-40B4-BE49-F238E27FC236}">
                <a16:creationId xmlns:a16="http://schemas.microsoft.com/office/drawing/2014/main" id="{F80EC1E2-E76C-14C0-9C60-B71FD565AC6E}"/>
              </a:ext>
            </a:extLst>
          </p:cNvPr>
          <p:cNvSpPr>
            <a:spLocks noGrp="1"/>
          </p:cNvSpPr>
          <p:nvPr>
            <p:ph type="subTitle" idx="1"/>
          </p:nvPr>
        </p:nvSpPr>
        <p:spPr>
          <a:xfrm>
            <a:off x="1524000" y="4605339"/>
            <a:ext cx="9144000" cy="571500"/>
          </a:xfrm>
        </p:spPr>
        <p:txBody>
          <a:bodyPr>
            <a:normAutofit/>
          </a:bodyPr>
          <a:lstStyle/>
          <a:p>
            <a:r>
              <a:rPr lang="en-US" dirty="0"/>
              <a:t>How to intake, quote, and book Ford leads</a:t>
            </a:r>
          </a:p>
        </p:txBody>
      </p:sp>
      <p:pic>
        <p:nvPicPr>
          <p:cNvPr id="5" name="Picture 4" descr="A blue letters on a black background&#10;&#10;AI-generated content may be incorrect.">
            <a:extLst>
              <a:ext uri="{FF2B5EF4-FFF2-40B4-BE49-F238E27FC236}">
                <a16:creationId xmlns:a16="http://schemas.microsoft.com/office/drawing/2014/main" id="{CB60F0B3-6A8C-C97E-EBFC-F451C80F191B}"/>
              </a:ext>
            </a:extLst>
          </p:cNvPr>
          <p:cNvPicPr>
            <a:picLocks noChangeAspect="1"/>
          </p:cNvPicPr>
          <p:nvPr/>
        </p:nvPicPr>
        <p:blipFill>
          <a:blip r:embed="rId3"/>
          <a:stretch>
            <a:fillRect/>
          </a:stretch>
        </p:blipFill>
        <p:spPr>
          <a:xfrm>
            <a:off x="856531" y="860846"/>
            <a:ext cx="4063248" cy="1084263"/>
          </a:xfrm>
          <a:prstGeom prst="rect">
            <a:avLst/>
          </a:prstGeom>
        </p:spPr>
      </p:pic>
    </p:spTree>
    <p:extLst>
      <p:ext uri="{BB962C8B-B14F-4D97-AF65-F5344CB8AC3E}">
        <p14:creationId xmlns:p14="http://schemas.microsoft.com/office/powerpoint/2010/main" val="15558464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53AA5-DE09-F05B-60BF-877EBFD5636C}"/>
              </a:ext>
            </a:extLst>
          </p:cNvPr>
          <p:cNvSpPr>
            <a:spLocks noGrp="1"/>
          </p:cNvSpPr>
          <p:nvPr>
            <p:ph type="title"/>
          </p:nvPr>
        </p:nvSpPr>
        <p:spPr/>
        <p:txBody>
          <a:bodyPr/>
          <a:lstStyle/>
          <a:p>
            <a:r>
              <a:rPr lang="en-US" dirty="0"/>
              <a:t>Invoicing</a:t>
            </a:r>
          </a:p>
        </p:txBody>
      </p:sp>
      <p:sp>
        <p:nvSpPr>
          <p:cNvPr id="3" name="Content Placeholder 2">
            <a:extLst>
              <a:ext uri="{FF2B5EF4-FFF2-40B4-BE49-F238E27FC236}">
                <a16:creationId xmlns:a16="http://schemas.microsoft.com/office/drawing/2014/main" id="{C3DCAE74-AF8F-5912-D997-E009107032B6}"/>
              </a:ext>
            </a:extLst>
          </p:cNvPr>
          <p:cNvSpPr>
            <a:spLocks noGrp="1"/>
          </p:cNvSpPr>
          <p:nvPr>
            <p:ph idx="1"/>
          </p:nvPr>
        </p:nvSpPr>
        <p:spPr/>
        <p:txBody>
          <a:bodyPr/>
          <a:lstStyle/>
          <a:p>
            <a:r>
              <a:rPr lang="en-US" dirty="0"/>
              <a:t>Like with our organic leads, RocketEV will invoice the client (Ford) and you will invoice RocketEV.</a:t>
            </a:r>
          </a:p>
          <a:p>
            <a:r>
              <a:rPr lang="en-US" dirty="0"/>
              <a:t>We will only invoice the client if you complete the post-installation checklist</a:t>
            </a:r>
          </a:p>
          <a:p>
            <a:r>
              <a:rPr lang="en-US" b="1" dirty="0"/>
              <a:t>Send invoices to </a:t>
            </a:r>
            <a:r>
              <a:rPr lang="en-US" b="1" dirty="0">
                <a:hlinkClick r:id="rId2"/>
              </a:rPr>
              <a:t>finance@rocketev.ca</a:t>
            </a:r>
            <a:endParaRPr lang="en-US" b="1" dirty="0"/>
          </a:p>
          <a:p>
            <a:endParaRPr lang="en-US" dirty="0"/>
          </a:p>
        </p:txBody>
      </p:sp>
      <p:pic>
        <p:nvPicPr>
          <p:cNvPr id="4" name="Picture 3" descr="A grey and black logo&#10;&#10;AI-generated content may be incorrect.">
            <a:extLst>
              <a:ext uri="{FF2B5EF4-FFF2-40B4-BE49-F238E27FC236}">
                <a16:creationId xmlns:a16="http://schemas.microsoft.com/office/drawing/2014/main" id="{C4D9CF0C-42F7-0F13-2A7D-D37D242C9A1E}"/>
              </a:ext>
            </a:extLst>
          </p:cNvPr>
          <p:cNvPicPr>
            <a:picLocks noChangeAspect="1"/>
          </p:cNvPicPr>
          <p:nvPr/>
        </p:nvPicPr>
        <p:blipFill>
          <a:blip r:embed="rId3"/>
          <a:stretch>
            <a:fillRect/>
          </a:stretch>
        </p:blipFill>
        <p:spPr>
          <a:xfrm>
            <a:off x="10820218" y="230188"/>
            <a:ext cx="1067163" cy="1083138"/>
          </a:xfrm>
          <a:prstGeom prst="rect">
            <a:avLst/>
          </a:prstGeom>
        </p:spPr>
      </p:pic>
    </p:spTree>
    <p:extLst>
      <p:ext uri="{BB962C8B-B14F-4D97-AF65-F5344CB8AC3E}">
        <p14:creationId xmlns:p14="http://schemas.microsoft.com/office/powerpoint/2010/main" val="4496090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A459DE-3F8E-06C3-960F-D4251A7DD1A0}"/>
              </a:ext>
            </a:extLst>
          </p:cNvPr>
          <p:cNvSpPr>
            <a:spLocks noGrp="1"/>
          </p:cNvSpPr>
          <p:nvPr>
            <p:ph type="title"/>
          </p:nvPr>
        </p:nvSpPr>
        <p:spPr/>
        <p:txBody>
          <a:bodyPr/>
          <a:lstStyle/>
          <a:p>
            <a:r>
              <a:rPr lang="en-US" dirty="0"/>
              <a:t>You and RocketEV</a:t>
            </a:r>
          </a:p>
        </p:txBody>
      </p:sp>
      <p:sp>
        <p:nvSpPr>
          <p:cNvPr id="3" name="Content Placeholder 2">
            <a:extLst>
              <a:ext uri="{FF2B5EF4-FFF2-40B4-BE49-F238E27FC236}">
                <a16:creationId xmlns:a16="http://schemas.microsoft.com/office/drawing/2014/main" id="{1D83F680-8E1A-191B-66FE-FBF811CDCEB2}"/>
              </a:ext>
            </a:extLst>
          </p:cNvPr>
          <p:cNvSpPr>
            <a:spLocks noGrp="1"/>
          </p:cNvSpPr>
          <p:nvPr>
            <p:ph idx="1"/>
          </p:nvPr>
        </p:nvSpPr>
        <p:spPr/>
        <p:txBody>
          <a:bodyPr>
            <a:normAutofit/>
          </a:bodyPr>
          <a:lstStyle/>
          <a:p>
            <a:r>
              <a:rPr lang="en-US" dirty="0"/>
              <a:t>A reminder of the process on all jobs (not just Ford)</a:t>
            </a:r>
          </a:p>
          <a:p>
            <a:pPr lvl="1"/>
            <a:r>
              <a:rPr lang="en-US" dirty="0"/>
              <a:t>You ARE RocketEV when you are speaking to RocketEV clients</a:t>
            </a:r>
          </a:p>
          <a:p>
            <a:pPr lvl="1"/>
            <a:r>
              <a:rPr lang="en-US" dirty="0"/>
              <a:t>Always use your RocketEV email address (set up your signature)</a:t>
            </a:r>
          </a:p>
          <a:p>
            <a:pPr lvl="2"/>
            <a:r>
              <a:rPr lang="en-US" dirty="0"/>
              <a:t>If you do not have one, please let us know immediately.</a:t>
            </a:r>
          </a:p>
          <a:p>
            <a:pPr lvl="1"/>
            <a:r>
              <a:rPr lang="en-US" dirty="0"/>
              <a:t>Always wear RocketEV gear</a:t>
            </a:r>
          </a:p>
          <a:p>
            <a:pPr lvl="1"/>
            <a:r>
              <a:rPr lang="en-US" dirty="0"/>
              <a:t>Free consultations (virtual or in-person at your/client’s convenience)</a:t>
            </a:r>
          </a:p>
          <a:p>
            <a:pPr lvl="2"/>
            <a:r>
              <a:rPr lang="en-US" dirty="0"/>
              <a:t>In-person consultations are suggested as the conversion rates are MUCH higher	</a:t>
            </a:r>
          </a:p>
          <a:p>
            <a:pPr lvl="1"/>
            <a:r>
              <a:rPr lang="en-US" dirty="0"/>
              <a:t>Quotes are to include your price to the client + 15% for RocketEV</a:t>
            </a:r>
          </a:p>
          <a:p>
            <a:pPr lvl="1"/>
            <a:r>
              <a:rPr lang="en-US" dirty="0"/>
              <a:t>Upon completion of the installation, RocketEV invoices the client, you invoice RocketEV</a:t>
            </a:r>
          </a:p>
          <a:p>
            <a:pPr lvl="1"/>
            <a:endParaRPr lang="en-US" dirty="0"/>
          </a:p>
        </p:txBody>
      </p:sp>
      <p:pic>
        <p:nvPicPr>
          <p:cNvPr id="5" name="Picture 4" descr="A grey and black logo&#10;&#10;AI-generated content may be incorrect.">
            <a:extLst>
              <a:ext uri="{FF2B5EF4-FFF2-40B4-BE49-F238E27FC236}">
                <a16:creationId xmlns:a16="http://schemas.microsoft.com/office/drawing/2014/main" id="{DE45B9A5-3A30-7DD7-C049-871A358C6909}"/>
              </a:ext>
            </a:extLst>
          </p:cNvPr>
          <p:cNvPicPr>
            <a:picLocks noChangeAspect="1"/>
          </p:cNvPicPr>
          <p:nvPr/>
        </p:nvPicPr>
        <p:blipFill>
          <a:blip r:embed="rId2"/>
          <a:stretch>
            <a:fillRect/>
          </a:stretch>
        </p:blipFill>
        <p:spPr>
          <a:xfrm>
            <a:off x="10820218" y="230188"/>
            <a:ext cx="1067163" cy="1083138"/>
          </a:xfrm>
          <a:prstGeom prst="rect">
            <a:avLst/>
          </a:prstGeom>
        </p:spPr>
      </p:pic>
    </p:spTree>
    <p:extLst>
      <p:ext uri="{BB962C8B-B14F-4D97-AF65-F5344CB8AC3E}">
        <p14:creationId xmlns:p14="http://schemas.microsoft.com/office/powerpoint/2010/main" val="42307541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EE33BA-72C6-1E17-D175-0828D583D23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113A3F5-D519-19BA-C51C-C15C25720551}"/>
              </a:ext>
            </a:extLst>
          </p:cNvPr>
          <p:cNvSpPr>
            <a:spLocks noGrp="1"/>
          </p:cNvSpPr>
          <p:nvPr>
            <p:ph type="title"/>
          </p:nvPr>
        </p:nvSpPr>
        <p:spPr/>
        <p:txBody>
          <a:bodyPr/>
          <a:lstStyle/>
          <a:p>
            <a:r>
              <a:rPr lang="en-US" dirty="0"/>
              <a:t>You and RocketEV cont.</a:t>
            </a:r>
          </a:p>
        </p:txBody>
      </p:sp>
      <p:sp>
        <p:nvSpPr>
          <p:cNvPr id="3" name="Content Placeholder 2">
            <a:extLst>
              <a:ext uri="{FF2B5EF4-FFF2-40B4-BE49-F238E27FC236}">
                <a16:creationId xmlns:a16="http://schemas.microsoft.com/office/drawing/2014/main" id="{0A2BC311-BE98-3155-9BBC-7C56024DE9B6}"/>
              </a:ext>
            </a:extLst>
          </p:cNvPr>
          <p:cNvSpPr>
            <a:spLocks noGrp="1"/>
          </p:cNvSpPr>
          <p:nvPr>
            <p:ph idx="1"/>
          </p:nvPr>
        </p:nvSpPr>
        <p:spPr/>
        <p:txBody>
          <a:bodyPr>
            <a:normAutofit/>
          </a:bodyPr>
          <a:lstStyle/>
          <a:p>
            <a:r>
              <a:rPr lang="en-US" dirty="0"/>
              <a:t>Apps/websites you will need to use</a:t>
            </a:r>
          </a:p>
          <a:p>
            <a:pPr lvl="1"/>
            <a:r>
              <a:rPr lang="en-US" dirty="0"/>
              <a:t>Gmail</a:t>
            </a:r>
          </a:p>
          <a:p>
            <a:pPr lvl="1"/>
            <a:r>
              <a:rPr lang="en-US" dirty="0"/>
              <a:t>Google Calendar</a:t>
            </a:r>
          </a:p>
          <a:p>
            <a:pPr lvl="1"/>
            <a:r>
              <a:rPr lang="en-US" dirty="0"/>
              <a:t>Google Drive</a:t>
            </a:r>
          </a:p>
          <a:p>
            <a:r>
              <a:rPr lang="en-US" dirty="0"/>
              <a:t>Please bookmark the following URL for a list of all relevant URLs:</a:t>
            </a:r>
          </a:p>
          <a:p>
            <a:pPr marL="0" indent="0">
              <a:buNone/>
            </a:pPr>
            <a:r>
              <a:rPr lang="en-US" b="1" dirty="0"/>
              <a:t>https://</a:t>
            </a:r>
            <a:r>
              <a:rPr lang="en-US" b="1" dirty="0" err="1"/>
              <a:t>www.rocketev.ca</a:t>
            </a:r>
            <a:r>
              <a:rPr lang="en-US" b="1" dirty="0"/>
              <a:t>/subcontractor-link-list</a:t>
            </a:r>
          </a:p>
          <a:p>
            <a:pPr marL="457200" lvl="1" indent="0">
              <a:buNone/>
            </a:pPr>
            <a:endParaRPr lang="en-US" dirty="0"/>
          </a:p>
        </p:txBody>
      </p:sp>
      <p:pic>
        <p:nvPicPr>
          <p:cNvPr id="4" name="Picture 3" descr="A grey and black logo&#10;&#10;AI-generated content may be incorrect.">
            <a:extLst>
              <a:ext uri="{FF2B5EF4-FFF2-40B4-BE49-F238E27FC236}">
                <a16:creationId xmlns:a16="http://schemas.microsoft.com/office/drawing/2014/main" id="{FDCB54E6-95CE-6B9F-9193-C022DDF31330}"/>
              </a:ext>
            </a:extLst>
          </p:cNvPr>
          <p:cNvPicPr>
            <a:picLocks noChangeAspect="1"/>
          </p:cNvPicPr>
          <p:nvPr/>
        </p:nvPicPr>
        <p:blipFill>
          <a:blip r:embed="rId2"/>
          <a:stretch>
            <a:fillRect/>
          </a:stretch>
        </p:blipFill>
        <p:spPr>
          <a:xfrm>
            <a:off x="10820218" y="230188"/>
            <a:ext cx="1067163" cy="1083138"/>
          </a:xfrm>
          <a:prstGeom prst="rect">
            <a:avLst/>
          </a:prstGeom>
        </p:spPr>
      </p:pic>
    </p:spTree>
    <p:extLst>
      <p:ext uri="{BB962C8B-B14F-4D97-AF65-F5344CB8AC3E}">
        <p14:creationId xmlns:p14="http://schemas.microsoft.com/office/powerpoint/2010/main" val="40871970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0E33C3-38E8-DEF1-91DB-79489397E316}"/>
              </a:ext>
            </a:extLst>
          </p:cNvPr>
          <p:cNvSpPr>
            <a:spLocks noGrp="1"/>
          </p:cNvSpPr>
          <p:nvPr>
            <p:ph type="title"/>
          </p:nvPr>
        </p:nvSpPr>
        <p:spPr>
          <a:xfrm>
            <a:off x="637783" y="499663"/>
            <a:ext cx="4360101" cy="1325563"/>
          </a:xfrm>
        </p:spPr>
        <p:txBody>
          <a:bodyPr/>
          <a:lstStyle/>
          <a:p>
            <a:r>
              <a:rPr lang="en-US" dirty="0"/>
              <a:t>The Ford Customer Journey</a:t>
            </a:r>
          </a:p>
        </p:txBody>
      </p:sp>
      <p:pic>
        <p:nvPicPr>
          <p:cNvPr id="5" name="Content Placeholder 4">
            <a:extLst>
              <a:ext uri="{FF2B5EF4-FFF2-40B4-BE49-F238E27FC236}">
                <a16:creationId xmlns:a16="http://schemas.microsoft.com/office/drawing/2014/main" id="{8F4ACA77-1F20-3B5F-2256-7F26CDE3A17E}"/>
              </a:ext>
            </a:extLst>
          </p:cNvPr>
          <p:cNvPicPr>
            <a:picLocks noGrp="1" noChangeAspect="1"/>
          </p:cNvPicPr>
          <p:nvPr>
            <p:ph idx="1"/>
          </p:nvPr>
        </p:nvPicPr>
        <p:blipFill>
          <a:blip r:embed="rId2"/>
          <a:srcRect t="12733" b="24828"/>
          <a:stretch/>
        </p:blipFill>
        <p:spPr>
          <a:xfrm>
            <a:off x="5800181" y="487826"/>
            <a:ext cx="6112071" cy="6005049"/>
          </a:xfrm>
        </p:spPr>
      </p:pic>
      <p:sp>
        <p:nvSpPr>
          <p:cNvPr id="6" name="Content Placeholder 2">
            <a:extLst>
              <a:ext uri="{FF2B5EF4-FFF2-40B4-BE49-F238E27FC236}">
                <a16:creationId xmlns:a16="http://schemas.microsoft.com/office/drawing/2014/main" id="{6B474B1A-5EDD-1F3B-24FB-60858924CF0A}"/>
              </a:ext>
            </a:extLst>
          </p:cNvPr>
          <p:cNvSpPr txBox="1">
            <a:spLocks/>
          </p:cNvSpPr>
          <p:nvPr/>
        </p:nvSpPr>
        <p:spPr>
          <a:xfrm>
            <a:off x="637783" y="2226295"/>
            <a:ext cx="4760934" cy="3385366"/>
          </a:xfrm>
          <a:prstGeom prst="rect">
            <a:avLst/>
          </a:prstGeom>
        </p:spPr>
        <p:txBody>
          <a:bodyPr vert="horz" lIns="91440" tIns="45720" rIns="91440" bIns="45720" rtlCol="0">
            <a:normAutofit fontScale="850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Please see the client-facing flyer here for a breakdown of the CUSTOMER journey:</a:t>
            </a:r>
          </a:p>
          <a:p>
            <a:r>
              <a:rPr lang="en-US" b="1" dirty="0"/>
              <a:t>Ford Power Promise</a:t>
            </a:r>
            <a:r>
              <a:rPr lang="en-US" dirty="0"/>
              <a:t> </a:t>
            </a:r>
            <a:r>
              <a:rPr lang="en-US" b="1" dirty="0"/>
              <a:t>will pay for eligible client’s installations up to $2000 and will also supply a Ford Charger Pro</a:t>
            </a:r>
          </a:p>
          <a:p>
            <a:r>
              <a:rPr lang="en-US" dirty="0"/>
              <a:t>If the quote is above $2000 subtotal, the client will pay out of pocket if they approve</a:t>
            </a:r>
          </a:p>
        </p:txBody>
      </p:sp>
    </p:spTree>
    <p:extLst>
      <p:ext uri="{BB962C8B-B14F-4D97-AF65-F5344CB8AC3E}">
        <p14:creationId xmlns:p14="http://schemas.microsoft.com/office/powerpoint/2010/main" val="12052426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181C0-8185-01E1-6EB1-DBF02BCF2DA7}"/>
              </a:ext>
            </a:extLst>
          </p:cNvPr>
          <p:cNvSpPr>
            <a:spLocks noGrp="1"/>
          </p:cNvSpPr>
          <p:nvPr>
            <p:ph type="title"/>
          </p:nvPr>
        </p:nvSpPr>
        <p:spPr/>
        <p:txBody>
          <a:bodyPr/>
          <a:lstStyle/>
          <a:p>
            <a:r>
              <a:rPr lang="en-US" dirty="0"/>
              <a:t>CRITICAL INFORMATION</a:t>
            </a:r>
          </a:p>
        </p:txBody>
      </p:sp>
      <p:sp>
        <p:nvSpPr>
          <p:cNvPr id="3" name="Content Placeholder 2">
            <a:extLst>
              <a:ext uri="{FF2B5EF4-FFF2-40B4-BE49-F238E27FC236}">
                <a16:creationId xmlns:a16="http://schemas.microsoft.com/office/drawing/2014/main" id="{D51A155D-2465-5E84-D779-1577AC242A66}"/>
              </a:ext>
            </a:extLst>
          </p:cNvPr>
          <p:cNvSpPr>
            <a:spLocks noGrp="1"/>
          </p:cNvSpPr>
          <p:nvPr>
            <p:ph idx="1"/>
          </p:nvPr>
        </p:nvSpPr>
        <p:spPr/>
        <p:txBody>
          <a:bodyPr>
            <a:normAutofit lnSpcReduction="10000"/>
          </a:bodyPr>
          <a:lstStyle/>
          <a:p>
            <a:r>
              <a:rPr lang="en-US" dirty="0"/>
              <a:t>ALL Ford installations need to be approved by Ford (since only eligible clients receive the complimentary installation). You will NOT receive payment if an ineligible client is installed for Ford due to this process being ignored.</a:t>
            </a:r>
          </a:p>
          <a:p>
            <a:r>
              <a:rPr lang="en-US" dirty="0"/>
              <a:t>Post-installation checklist is required immediately after installation. The customer email field MUST be identical to the original intake form/calendar event. Failure to do this means that a job will not be marked as ”INSTALLED” and Ford will not be invoiced for it. We will not be able to pay you for an installation that we haven’t been paid for.</a:t>
            </a:r>
          </a:p>
          <a:p>
            <a:pPr lvl="1"/>
            <a:r>
              <a:rPr lang="en-US" dirty="0"/>
              <a:t>Ford is invoiced by RocketEV biweekly. Therefor late checklist submissions may cause a 2 week delay in payment.</a:t>
            </a:r>
          </a:p>
        </p:txBody>
      </p:sp>
      <p:pic>
        <p:nvPicPr>
          <p:cNvPr id="4" name="Picture 3" descr="A grey and black logo&#10;&#10;AI-generated content may be incorrect.">
            <a:extLst>
              <a:ext uri="{FF2B5EF4-FFF2-40B4-BE49-F238E27FC236}">
                <a16:creationId xmlns:a16="http://schemas.microsoft.com/office/drawing/2014/main" id="{0669AA36-058A-84C5-85ED-585B07712747}"/>
              </a:ext>
            </a:extLst>
          </p:cNvPr>
          <p:cNvPicPr>
            <a:picLocks noChangeAspect="1"/>
          </p:cNvPicPr>
          <p:nvPr/>
        </p:nvPicPr>
        <p:blipFill>
          <a:blip r:embed="rId2"/>
          <a:stretch>
            <a:fillRect/>
          </a:stretch>
        </p:blipFill>
        <p:spPr>
          <a:xfrm>
            <a:off x="10820218" y="230188"/>
            <a:ext cx="1067163" cy="1083138"/>
          </a:xfrm>
          <a:prstGeom prst="rect">
            <a:avLst/>
          </a:prstGeom>
        </p:spPr>
      </p:pic>
    </p:spTree>
    <p:extLst>
      <p:ext uri="{BB962C8B-B14F-4D97-AF65-F5344CB8AC3E}">
        <p14:creationId xmlns:p14="http://schemas.microsoft.com/office/powerpoint/2010/main" val="9067835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8831CC-FCD5-0BEF-D155-9B72A62C168E}"/>
              </a:ext>
            </a:extLst>
          </p:cNvPr>
          <p:cNvSpPr>
            <a:spLocks noGrp="1"/>
          </p:cNvSpPr>
          <p:nvPr>
            <p:ph type="title"/>
          </p:nvPr>
        </p:nvSpPr>
        <p:spPr/>
        <p:txBody>
          <a:bodyPr/>
          <a:lstStyle/>
          <a:p>
            <a:r>
              <a:rPr lang="en-US" dirty="0"/>
              <a:t>Step 1: Intake Form &amp; Assessment</a:t>
            </a:r>
          </a:p>
        </p:txBody>
      </p:sp>
      <p:sp>
        <p:nvSpPr>
          <p:cNvPr id="3" name="Content Placeholder 2">
            <a:extLst>
              <a:ext uri="{FF2B5EF4-FFF2-40B4-BE49-F238E27FC236}">
                <a16:creationId xmlns:a16="http://schemas.microsoft.com/office/drawing/2014/main" id="{53CF3E5F-860D-972F-1ABD-C94F891B2192}"/>
              </a:ext>
            </a:extLst>
          </p:cNvPr>
          <p:cNvSpPr>
            <a:spLocks noGrp="1"/>
          </p:cNvSpPr>
          <p:nvPr>
            <p:ph idx="1"/>
          </p:nvPr>
        </p:nvSpPr>
        <p:spPr>
          <a:xfrm>
            <a:off x="838200" y="1690688"/>
            <a:ext cx="10515600" cy="4667250"/>
          </a:xfrm>
        </p:spPr>
        <p:txBody>
          <a:bodyPr>
            <a:normAutofit fontScale="92500" lnSpcReduction="20000"/>
          </a:bodyPr>
          <a:lstStyle/>
          <a:p>
            <a:r>
              <a:rPr lang="en-US" dirty="0"/>
              <a:t>The dealership will fill this form on the client’s behalf. This provides us with their information.</a:t>
            </a:r>
          </a:p>
          <a:p>
            <a:r>
              <a:rPr lang="en-US" dirty="0"/>
              <a:t>Automations triggered: Calendar event, folder in Drive, chat thread in Spaces</a:t>
            </a:r>
          </a:p>
          <a:p>
            <a:r>
              <a:rPr lang="en-US" dirty="0"/>
              <a:t>Upon submission of this form, the client is immediately prompted via email to fill a subsequent VIRTUAL ASSESSMENT form. This form collects:</a:t>
            </a:r>
          </a:p>
          <a:p>
            <a:pPr lvl="1"/>
            <a:r>
              <a:rPr lang="en-US" dirty="0"/>
              <a:t>Home type, panel location, basement finished (Y/N), desired charger location, estimated distance between panel and charger location</a:t>
            </a:r>
          </a:p>
          <a:p>
            <a:pPr lvl="1"/>
            <a:r>
              <a:rPr lang="en-US" dirty="0"/>
              <a:t>Photos of panel, charger location, wire path</a:t>
            </a:r>
          </a:p>
          <a:p>
            <a:r>
              <a:rPr lang="en-US" dirty="0"/>
              <a:t>If the VIRTUAL ASSESSMENT is not received, you must reach out to the client to prompt them on it.</a:t>
            </a:r>
          </a:p>
          <a:p>
            <a:r>
              <a:rPr lang="en-US" dirty="0"/>
              <a:t>If the VIRTUAL ASSESSMENT is not sufficient for quoting, you must reach out to coordinate a virtual/in-person consultation.</a:t>
            </a:r>
          </a:p>
        </p:txBody>
      </p:sp>
      <p:pic>
        <p:nvPicPr>
          <p:cNvPr id="4" name="Picture 3" descr="A grey and black logo&#10;&#10;AI-generated content may be incorrect.">
            <a:extLst>
              <a:ext uri="{FF2B5EF4-FFF2-40B4-BE49-F238E27FC236}">
                <a16:creationId xmlns:a16="http://schemas.microsoft.com/office/drawing/2014/main" id="{32AF1680-3B0B-B73D-FED9-ECC0501D9BE5}"/>
              </a:ext>
            </a:extLst>
          </p:cNvPr>
          <p:cNvPicPr>
            <a:picLocks noChangeAspect="1"/>
          </p:cNvPicPr>
          <p:nvPr/>
        </p:nvPicPr>
        <p:blipFill>
          <a:blip r:embed="rId2"/>
          <a:stretch>
            <a:fillRect/>
          </a:stretch>
        </p:blipFill>
        <p:spPr>
          <a:xfrm>
            <a:off x="10820218" y="230188"/>
            <a:ext cx="1067163" cy="1083138"/>
          </a:xfrm>
          <a:prstGeom prst="rect">
            <a:avLst/>
          </a:prstGeom>
        </p:spPr>
      </p:pic>
    </p:spTree>
    <p:extLst>
      <p:ext uri="{BB962C8B-B14F-4D97-AF65-F5344CB8AC3E}">
        <p14:creationId xmlns:p14="http://schemas.microsoft.com/office/powerpoint/2010/main" val="31272092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EE7C57-0D27-00F1-5BE3-906EB64F4888}"/>
              </a:ext>
            </a:extLst>
          </p:cNvPr>
          <p:cNvSpPr>
            <a:spLocks noGrp="1"/>
          </p:cNvSpPr>
          <p:nvPr>
            <p:ph type="title"/>
          </p:nvPr>
        </p:nvSpPr>
        <p:spPr/>
        <p:txBody>
          <a:bodyPr/>
          <a:lstStyle/>
          <a:p>
            <a:r>
              <a:rPr lang="en-US" dirty="0"/>
              <a:t>Step 2: Quote</a:t>
            </a:r>
          </a:p>
        </p:txBody>
      </p:sp>
      <p:sp>
        <p:nvSpPr>
          <p:cNvPr id="3" name="Content Placeholder 2">
            <a:extLst>
              <a:ext uri="{FF2B5EF4-FFF2-40B4-BE49-F238E27FC236}">
                <a16:creationId xmlns:a16="http://schemas.microsoft.com/office/drawing/2014/main" id="{C9A13EF7-6C60-7179-0474-69FF33ED760D}"/>
              </a:ext>
            </a:extLst>
          </p:cNvPr>
          <p:cNvSpPr>
            <a:spLocks noGrp="1"/>
          </p:cNvSpPr>
          <p:nvPr>
            <p:ph idx="1"/>
          </p:nvPr>
        </p:nvSpPr>
        <p:spPr/>
        <p:txBody>
          <a:bodyPr>
            <a:normAutofit lnSpcReduction="10000"/>
          </a:bodyPr>
          <a:lstStyle/>
          <a:p>
            <a:r>
              <a:rPr lang="en-US" dirty="0"/>
              <a:t>Once you have sufficient information to create a firm quote, you will do so in our estimator tool.</a:t>
            </a:r>
          </a:p>
          <a:p>
            <a:r>
              <a:rPr lang="en-US" dirty="0"/>
              <a:t>Construct the quote using the product list. If changes need to be made to this list, please let us know.</a:t>
            </a:r>
          </a:p>
          <a:p>
            <a:r>
              <a:rPr lang="en-US" dirty="0"/>
              <a:t>Ford clients WILL NOT see the itemized product list. They will only see the following: </a:t>
            </a:r>
          </a:p>
          <a:p>
            <a:pPr lvl="1"/>
            <a:r>
              <a:rPr lang="en-US" dirty="0"/>
              <a:t>If the subtotal is below $2000, they will see: “You are fully covered!”</a:t>
            </a:r>
          </a:p>
          <a:p>
            <a:pPr lvl="1"/>
            <a:r>
              <a:rPr lang="en-US" dirty="0"/>
              <a:t>If the subtotal is above $2000, they will see: “You have the remaining balance of $xx. Do you accept these charges?”</a:t>
            </a:r>
          </a:p>
          <a:p>
            <a:pPr lvl="1"/>
            <a:r>
              <a:rPr lang="en-US" dirty="0"/>
              <a:t>The installer notes – it is important you provide a detailed breakdown of the scope of work in the notes. DO NOT leave it blank. Clients do not see line items but they DO see notes.</a:t>
            </a:r>
          </a:p>
        </p:txBody>
      </p:sp>
      <p:pic>
        <p:nvPicPr>
          <p:cNvPr id="4" name="Picture 3" descr="A grey and black logo&#10;&#10;AI-generated content may be incorrect.">
            <a:extLst>
              <a:ext uri="{FF2B5EF4-FFF2-40B4-BE49-F238E27FC236}">
                <a16:creationId xmlns:a16="http://schemas.microsoft.com/office/drawing/2014/main" id="{8C622D7D-666D-8E4B-3284-A67BA9B211D7}"/>
              </a:ext>
            </a:extLst>
          </p:cNvPr>
          <p:cNvPicPr>
            <a:picLocks noChangeAspect="1"/>
          </p:cNvPicPr>
          <p:nvPr/>
        </p:nvPicPr>
        <p:blipFill>
          <a:blip r:embed="rId2"/>
          <a:stretch>
            <a:fillRect/>
          </a:stretch>
        </p:blipFill>
        <p:spPr>
          <a:xfrm>
            <a:off x="10820218" y="230188"/>
            <a:ext cx="1067163" cy="1083138"/>
          </a:xfrm>
          <a:prstGeom prst="rect">
            <a:avLst/>
          </a:prstGeom>
        </p:spPr>
      </p:pic>
    </p:spTree>
    <p:extLst>
      <p:ext uri="{BB962C8B-B14F-4D97-AF65-F5344CB8AC3E}">
        <p14:creationId xmlns:p14="http://schemas.microsoft.com/office/powerpoint/2010/main" val="9899690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8FA9F6-ADF3-1830-7DCD-6572C415F35A}"/>
              </a:ext>
            </a:extLst>
          </p:cNvPr>
          <p:cNvSpPr>
            <a:spLocks noGrp="1"/>
          </p:cNvSpPr>
          <p:nvPr>
            <p:ph type="title"/>
          </p:nvPr>
        </p:nvSpPr>
        <p:spPr/>
        <p:txBody>
          <a:bodyPr/>
          <a:lstStyle/>
          <a:p>
            <a:r>
              <a:rPr lang="en-US" dirty="0"/>
              <a:t>Step 3: Confirmation	</a:t>
            </a:r>
          </a:p>
        </p:txBody>
      </p:sp>
      <p:sp>
        <p:nvSpPr>
          <p:cNvPr id="3" name="Content Placeholder 2">
            <a:extLst>
              <a:ext uri="{FF2B5EF4-FFF2-40B4-BE49-F238E27FC236}">
                <a16:creationId xmlns:a16="http://schemas.microsoft.com/office/drawing/2014/main" id="{6E669F8A-102E-5891-9164-846EEABB01E4}"/>
              </a:ext>
            </a:extLst>
          </p:cNvPr>
          <p:cNvSpPr>
            <a:spLocks noGrp="1"/>
          </p:cNvSpPr>
          <p:nvPr>
            <p:ph idx="1"/>
          </p:nvPr>
        </p:nvSpPr>
        <p:spPr/>
        <p:txBody>
          <a:bodyPr/>
          <a:lstStyle/>
          <a:p>
            <a:r>
              <a:rPr lang="en-US" dirty="0"/>
              <a:t>For jobs over $2000 subtotal, we need to get approval from the client that the additional charges are accepted.</a:t>
            </a:r>
          </a:p>
          <a:p>
            <a:r>
              <a:rPr lang="en-US" dirty="0"/>
              <a:t>For jobs under $2000, we do not need any client approval.</a:t>
            </a:r>
          </a:p>
          <a:p>
            <a:r>
              <a:rPr lang="en-US" dirty="0"/>
              <a:t>EVERY job must be confirmed by Ford as eligible. You can email </a:t>
            </a:r>
            <a:r>
              <a:rPr lang="en-US" dirty="0">
                <a:hlinkClick r:id="rId2"/>
              </a:rPr>
              <a:t>info@rocketev.ca</a:t>
            </a:r>
            <a:r>
              <a:rPr lang="en-US" dirty="0"/>
              <a:t> for this information if access to a Ford spreadsheet has not been provided to you.</a:t>
            </a:r>
          </a:p>
        </p:txBody>
      </p:sp>
      <p:pic>
        <p:nvPicPr>
          <p:cNvPr id="4" name="Picture 3" descr="A grey and black logo&#10;&#10;AI-generated content may be incorrect.">
            <a:extLst>
              <a:ext uri="{FF2B5EF4-FFF2-40B4-BE49-F238E27FC236}">
                <a16:creationId xmlns:a16="http://schemas.microsoft.com/office/drawing/2014/main" id="{4E999F4E-3A1B-DC5A-CF28-D00BC304F015}"/>
              </a:ext>
            </a:extLst>
          </p:cNvPr>
          <p:cNvPicPr>
            <a:picLocks noChangeAspect="1"/>
          </p:cNvPicPr>
          <p:nvPr/>
        </p:nvPicPr>
        <p:blipFill>
          <a:blip r:embed="rId3"/>
          <a:stretch>
            <a:fillRect/>
          </a:stretch>
        </p:blipFill>
        <p:spPr>
          <a:xfrm>
            <a:off x="10820218" y="230188"/>
            <a:ext cx="1067163" cy="1083138"/>
          </a:xfrm>
          <a:prstGeom prst="rect">
            <a:avLst/>
          </a:prstGeom>
        </p:spPr>
      </p:pic>
    </p:spTree>
    <p:extLst>
      <p:ext uri="{BB962C8B-B14F-4D97-AF65-F5344CB8AC3E}">
        <p14:creationId xmlns:p14="http://schemas.microsoft.com/office/powerpoint/2010/main" val="16758231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D2A6B1-2E13-4E48-833E-903C17124B4D}"/>
              </a:ext>
            </a:extLst>
          </p:cNvPr>
          <p:cNvSpPr>
            <a:spLocks noGrp="1"/>
          </p:cNvSpPr>
          <p:nvPr>
            <p:ph type="title"/>
          </p:nvPr>
        </p:nvSpPr>
        <p:spPr/>
        <p:txBody>
          <a:bodyPr/>
          <a:lstStyle/>
          <a:p>
            <a:r>
              <a:rPr lang="en-US" dirty="0"/>
              <a:t>Installation</a:t>
            </a:r>
          </a:p>
        </p:txBody>
      </p:sp>
      <p:sp>
        <p:nvSpPr>
          <p:cNvPr id="3" name="Content Placeholder 2">
            <a:extLst>
              <a:ext uri="{FF2B5EF4-FFF2-40B4-BE49-F238E27FC236}">
                <a16:creationId xmlns:a16="http://schemas.microsoft.com/office/drawing/2014/main" id="{DEA4032D-F140-CF66-EA66-A9C2A5EBBBB0}"/>
              </a:ext>
            </a:extLst>
          </p:cNvPr>
          <p:cNvSpPr>
            <a:spLocks noGrp="1"/>
          </p:cNvSpPr>
          <p:nvPr>
            <p:ph idx="1"/>
          </p:nvPr>
        </p:nvSpPr>
        <p:spPr/>
        <p:txBody>
          <a:bodyPr/>
          <a:lstStyle/>
          <a:p>
            <a:r>
              <a:rPr lang="en-US" dirty="0"/>
              <a:t>Charger commissioning/warranty setup guide (found on URL list link from slide 3)</a:t>
            </a:r>
          </a:p>
          <a:p>
            <a:r>
              <a:rPr lang="en-US" dirty="0"/>
              <a:t>Mention survey – 5 stars will keep the program alive! </a:t>
            </a:r>
          </a:p>
          <a:p>
            <a:pPr lvl="1"/>
            <a:r>
              <a:rPr lang="en-US" dirty="0"/>
              <a:t>This will be automatically sent to the client as soon as you complete the checklist. </a:t>
            </a:r>
          </a:p>
          <a:p>
            <a:r>
              <a:rPr lang="en-US" dirty="0"/>
              <a:t>Post-installation checklist: MANDATORY</a:t>
            </a:r>
          </a:p>
          <a:p>
            <a:pPr lvl="1"/>
            <a:r>
              <a:rPr lang="en-US" dirty="0"/>
              <a:t>This is the only acceptable way to initiate an invoice from us to the client. </a:t>
            </a:r>
          </a:p>
          <a:p>
            <a:pPr lvl="1"/>
            <a:r>
              <a:rPr lang="en-US" dirty="0"/>
              <a:t>Delaying the checklist may delay your payment.</a:t>
            </a:r>
          </a:p>
        </p:txBody>
      </p:sp>
      <p:pic>
        <p:nvPicPr>
          <p:cNvPr id="4" name="Picture 3" descr="A grey and black logo&#10;&#10;AI-generated content may be incorrect.">
            <a:extLst>
              <a:ext uri="{FF2B5EF4-FFF2-40B4-BE49-F238E27FC236}">
                <a16:creationId xmlns:a16="http://schemas.microsoft.com/office/drawing/2014/main" id="{74640CC3-B661-411C-889B-6391991650CD}"/>
              </a:ext>
            </a:extLst>
          </p:cNvPr>
          <p:cNvPicPr>
            <a:picLocks noChangeAspect="1"/>
          </p:cNvPicPr>
          <p:nvPr/>
        </p:nvPicPr>
        <p:blipFill>
          <a:blip r:embed="rId2"/>
          <a:stretch>
            <a:fillRect/>
          </a:stretch>
        </p:blipFill>
        <p:spPr>
          <a:xfrm>
            <a:off x="10820218" y="230188"/>
            <a:ext cx="1067163" cy="1083138"/>
          </a:xfrm>
          <a:prstGeom prst="rect">
            <a:avLst/>
          </a:prstGeom>
        </p:spPr>
      </p:pic>
    </p:spTree>
    <p:extLst>
      <p:ext uri="{BB962C8B-B14F-4D97-AF65-F5344CB8AC3E}">
        <p14:creationId xmlns:p14="http://schemas.microsoft.com/office/powerpoint/2010/main" val="13426982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66095</TotalTime>
  <Words>840</Words>
  <Application>Microsoft Macintosh PowerPoint</Application>
  <PresentationFormat>Widescreen</PresentationFormat>
  <Paragraphs>61</Paragraphs>
  <Slides>10</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Aptos</vt:lpstr>
      <vt:lpstr>Aptos Display</vt:lpstr>
      <vt:lpstr>Arial</vt:lpstr>
      <vt:lpstr>Office Theme</vt:lpstr>
      <vt:lpstr>Ford Administrative Training</vt:lpstr>
      <vt:lpstr>You and RocketEV</vt:lpstr>
      <vt:lpstr>You and RocketEV cont.</vt:lpstr>
      <vt:lpstr>The Ford Customer Journey</vt:lpstr>
      <vt:lpstr>CRITICAL INFORMATION</vt:lpstr>
      <vt:lpstr>Step 1: Intake Form &amp; Assessment</vt:lpstr>
      <vt:lpstr>Step 2: Quote</vt:lpstr>
      <vt:lpstr>Step 3: Confirmation </vt:lpstr>
      <vt:lpstr>Installation</vt:lpstr>
      <vt:lpstr>Invoicing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RocketEV Charging Solutions Inc.</dc:creator>
  <cp:lastModifiedBy>RocketEV Charging Solutions Inc.</cp:lastModifiedBy>
  <cp:revision>5</cp:revision>
  <dcterms:created xsi:type="dcterms:W3CDTF">2025-02-24T19:14:40Z</dcterms:created>
  <dcterms:modified xsi:type="dcterms:W3CDTF">2025-04-28T17:54:51Z</dcterms:modified>
</cp:coreProperties>
</file>